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wrote the book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a:t>
            </a:r>
            <a:r>
              <a:rPr lang="en-US" altLang="zh-CN"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78106" y="1478998"/>
            <a:ext cx="868668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Tao Qingmei and Guo Baochang.</a:t>
            </a:r>
            <a:endParaRPr lang="zh-CN" altLang="en-US"/>
          </a:p>
        </p:txBody>
      </p:sp>
      <p:sp>
        <p:nvSpPr>
          <p:cNvPr id="5" name="内容占位符 1"/>
          <p:cNvSpPr txBox="1">
            <a:spLocks/>
          </p:cNvSpPr>
          <p:nvPr/>
        </p:nvSpPr>
        <p:spPr bwMode="auto">
          <a:xfrm>
            <a:off x="360854" y="2303905"/>
            <a:ext cx="1148584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“Tao Qingmei, a traditional arts scholar at the Chinese Academy of Social Sciences,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co-wrote the book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Marvelous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with Guo Baochang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可知，陶庆梅与郭宝昌合著了《了不起的游戏：京剧空间好在哪儿》一书。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255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Peking Opera piece is on the cover of the book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55743" y="1470372"/>
            <a:ext cx="494226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i="1" smtClean="0">
                <a:solidFill>
                  <a:srgbClr val="FF0000"/>
                </a:solidFill>
                <a:latin typeface="Times New Roman" panose="02020603050405020304" pitchFamily="18" charset="0"/>
                <a:ea typeface="宋体" panose="02010600030101010101" pitchFamily="2" charset="-122"/>
              </a:rPr>
              <a:t>Shuang</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Bei</a:t>
            </a:r>
            <a:r>
              <a:rPr lang="en-US" altLang="zh-CN" b="1" smtClean="0">
                <a:solidFill>
                  <a:srgbClr val="FF0000"/>
                </a:solidFill>
                <a:latin typeface="Times New Roman" panose="02020603050405020304" pitchFamily="18" charset="0"/>
                <a:ea typeface="宋体" panose="02010600030101010101" pitchFamily="2" charset="-122"/>
              </a:rPr>
              <a:t> </a:t>
            </a:r>
            <a:r>
              <a:rPr lang="en-US" altLang="zh-CN" b="1" i="1" smtClean="0">
                <a:solidFill>
                  <a:srgbClr val="FF0000"/>
                </a:solidFill>
                <a:latin typeface="Times New Roman" panose="02020603050405020304" pitchFamily="18" charset="0"/>
                <a:ea typeface="宋体" panose="02010600030101010101" pitchFamily="2" charset="-122"/>
              </a:rPr>
              <a:t>Deng</a:t>
            </a:r>
            <a:r>
              <a:rPr lang="en-US" altLang="zh-CN" b="1" smtClean="0">
                <a:solidFill>
                  <a:srgbClr val="FF0000"/>
                </a:solidFill>
                <a:latin typeface="Times New Roman" panose="02020603050405020304" pitchFamily="18" charset="0"/>
                <a:ea typeface="宋体" panose="02010600030101010101" pitchFamily="2" charset="-122"/>
              </a:rPr>
              <a:t>.</a:t>
            </a:r>
            <a:endParaRPr lang="zh-CN" altLang="en-US"/>
          </a:p>
        </p:txBody>
      </p:sp>
      <p:sp>
        <p:nvSpPr>
          <p:cNvPr id="5" name="内容占位符 1"/>
          <p:cNvSpPr txBox="1">
            <a:spLocks/>
          </p:cNvSpPr>
          <p:nvPr/>
        </p:nvSpPr>
        <p:spPr bwMode="auto">
          <a:xfrm>
            <a:off x="360854" y="232556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“Guo and his grandson are playing a game by dressing up in roles from the classic Peking Opera piece,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Shuang</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Bei</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Deng</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which is a comedy</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可知，这本新书的封面上是经典剧目《双背凳》。</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769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 is Peking Opera facing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41488" y="1484577"/>
            <a:ext cx="10126840"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It is challenged by new forms of entertainment.</a:t>
            </a:r>
            <a:endParaRPr lang="zh-CN" altLang="en-US"/>
          </a:p>
        </p:txBody>
      </p:sp>
      <p:sp>
        <p:nvSpPr>
          <p:cNvPr id="5" name="内容占位符 1"/>
          <p:cNvSpPr txBox="1">
            <a:spLocks/>
          </p:cNvSpPr>
          <p:nvPr/>
        </p:nvSpPr>
        <p:spPr bwMode="auto">
          <a:xfrm>
            <a:off x="360854" y="231393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some artists still worry that Peking Opera is challenged by new forms of entertainment like many traditional art forms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可知，京剧受到了新娱乐形式的挑战。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061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plan to do for traditional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arts after reading this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请自拟一句话作答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58761" y="1018232"/>
            <a:ext cx="4408967" cy="474557"/>
          </a:xfrm>
          <a:prstGeom prst="rect">
            <a:avLst/>
          </a:prstGeom>
        </p:spPr>
      </p:pic>
      <p:sp>
        <p:nvSpPr>
          <p:cNvPr id="4" name="内容占位符 2"/>
          <p:cNvSpPr txBox="1">
            <a:spLocks/>
          </p:cNvSpPr>
          <p:nvPr/>
        </p:nvSpPr>
        <p:spPr bwMode="auto">
          <a:xfrm>
            <a:off x="360854" y="2295560"/>
            <a:ext cx="112789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 plan to learn more about traditional arts and try to spread them.</a:t>
            </a:r>
            <a:endParaRPr lang="zh-CN" altLang="en-US"/>
          </a:p>
        </p:txBody>
      </p:sp>
      <p:sp>
        <p:nvSpPr>
          <p:cNvPr id="5" name="内容占位符 1"/>
          <p:cNvSpPr txBox="1">
            <a:spLocks/>
          </p:cNvSpPr>
          <p:nvPr/>
        </p:nvSpPr>
        <p:spPr bwMode="auto">
          <a:xfrm>
            <a:off x="360854" y="3967355"/>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4767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052736"/>
            <a:ext cx="11485848" cy="3672408"/>
          </a:xfrm>
          <a:prstGeom prst="rect">
            <a:avLst/>
          </a:prstGeom>
        </p:spPr>
      </p:pic>
      <p:pic>
        <p:nvPicPr>
          <p:cNvPr id="12" name="图片 11"/>
          <p:cNvPicPr>
            <a:picLocks noChangeAspect="1"/>
          </p:cNvPicPr>
          <p:nvPr/>
        </p:nvPicPr>
        <p:blipFill>
          <a:blip r:embed="rId3"/>
          <a:stretch>
            <a:fillRect/>
          </a:stretch>
        </p:blipFill>
        <p:spPr>
          <a:xfrm>
            <a:off x="364633" y="970428"/>
            <a:ext cx="2850254" cy="553993"/>
          </a:xfrm>
          <a:prstGeom prst="rect">
            <a:avLst/>
          </a:prstGeom>
        </p:spPr>
      </p:pic>
      <p:sp>
        <p:nvSpPr>
          <p:cNvPr id="2" name="内容占位符 1"/>
          <p:cNvSpPr>
            <a:spLocks noGrp="1"/>
          </p:cNvSpPr>
          <p:nvPr>
            <p:ph idx="1"/>
          </p:nvPr>
        </p:nvSpPr>
        <p:spPr>
          <a:xfrm>
            <a:off x="360854" y="1354772"/>
            <a:ext cx="11485848" cy="3316742"/>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Peking Opera is regarded as an expression of the aesthetic ideal of opera in the traditional Chinese society and remains a widely recognized element of the country’s cultural heritage</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0510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3393002"/>
          </a:xfrm>
          <a:prstGeom prst="rect">
            <a:avLst/>
          </a:prstGeom>
        </p:spPr>
      </p:pic>
      <p:pic>
        <p:nvPicPr>
          <p:cNvPr id="11" name="分析.eps" descr="id:2147487343;FounderCES"/>
          <p:cNvPicPr/>
          <p:nvPr/>
        </p:nvPicPr>
        <p:blipFill>
          <a:blip r:embed="rId3"/>
          <a:stretch>
            <a:fillRect/>
          </a:stretch>
        </p:blipFill>
        <p:spPr>
          <a:xfrm>
            <a:off x="498522" y="2907074"/>
            <a:ext cx="1250325" cy="386536"/>
          </a:xfrm>
          <a:prstGeom prst="rect">
            <a:avLst/>
          </a:prstGeom>
        </p:spPr>
      </p:pic>
      <p:sp>
        <p:nvSpPr>
          <p:cNvPr id="2" name="内容占位符 1"/>
          <p:cNvSpPr>
            <a:spLocks noGrp="1"/>
          </p:cNvSpPr>
          <p:nvPr>
            <p:ph idx="1"/>
          </p:nvPr>
        </p:nvSpPr>
        <p:spPr>
          <a:xfrm>
            <a:off x="360854" y="915735"/>
            <a:ext cx="11485848" cy="3416320"/>
          </a:xfrm>
        </p:spPr>
        <p:txBody>
          <a:bodyPr/>
          <a:lstStyle/>
          <a:p>
            <a:pPr hangingPunct="0">
              <a:spcAft>
                <a:spcPts val="0"/>
              </a:spcAft>
            </a:pP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京剧</a:t>
            </a:r>
            <a:r>
              <a:rPr lang="zh-CN" altLang="zh-CN">
                <a:latin typeface="Times New Roman" panose="02020603050405020304" pitchFamily="18" charset="0"/>
                <a:ea typeface="楷体" panose="02010609060101010101" pitchFamily="49" charset="-122"/>
                <a:cs typeface="Times New Roman" panose="02020603050405020304" pitchFamily="18" charset="0"/>
              </a:rPr>
              <a:t>是中国传统社会戏曲美学理想的体现</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是中华民族文化遗产中广为认可的元素</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句是一个简单句，</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zh-CN" altLang="zh-CN">
                <a:latin typeface="Times New Roman" panose="02020603050405020304" pitchFamily="18" charset="0"/>
                <a:ea typeface="宋体" panose="02010600030101010101" pitchFamily="2" charset="-122"/>
                <a:cs typeface="Times New Roman" panose="02020603050405020304" pitchFamily="18" charset="0"/>
              </a:rPr>
              <a:t>连接两个谓语动词。</a:t>
            </a:r>
            <a:r>
              <a:rPr lang="en-US" altLang="zh-CN">
                <a:latin typeface="Times New Roman" panose="02020603050405020304" pitchFamily="18" charset="0"/>
                <a:ea typeface="宋体" panose="02010600030101010101" pitchFamily="2" charset="-122"/>
                <a:cs typeface="Times New Roman" panose="02020603050405020304" pitchFamily="18" charset="0"/>
              </a:rPr>
              <a:t>“is regarded as”</a:t>
            </a:r>
            <a:r>
              <a:rPr lang="zh-CN" altLang="zh-CN">
                <a:latin typeface="Times New Roman" panose="02020603050405020304" pitchFamily="18" charset="0"/>
                <a:ea typeface="宋体" panose="02010600030101010101" pitchFamily="2" charset="-122"/>
                <a:cs typeface="Times New Roman" panose="02020603050405020304" pitchFamily="18" charset="0"/>
              </a:rPr>
              <a:t>是被动结构</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译文.eps" descr="id:2147487336;FounderCES"/>
          <p:cNvPicPr/>
          <p:nvPr/>
        </p:nvPicPr>
        <p:blipFill>
          <a:blip r:embed="rId4"/>
          <a:stretch>
            <a:fillRect/>
          </a:stretch>
        </p:blipFill>
        <p:spPr>
          <a:xfrm>
            <a:off x="516086" y="1258987"/>
            <a:ext cx="1224136" cy="378439"/>
          </a:xfrm>
          <a:prstGeom prst="rect">
            <a:avLst/>
          </a:prstGeom>
        </p:spPr>
      </p:pic>
    </p:spTree>
    <p:extLst>
      <p:ext uri="{BB962C8B-B14F-4D97-AF65-F5344CB8AC3E}">
        <p14:creationId xmlns:p14="http://schemas.microsoft.com/office/powerpoint/2010/main" val="1140165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4" y="764704"/>
            <a:ext cx="11412216" cy="1296144"/>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113299" y="2161803"/>
            <a:ext cx="5963815" cy="881351"/>
          </a:xfrm>
          <a:prstGeom prst="rect">
            <a:avLst/>
          </a:prstGeom>
        </p:spPr>
      </p:pic>
      <p:pic>
        <p:nvPicPr>
          <p:cNvPr id="9" name="图片 8"/>
          <p:cNvPicPr>
            <a:picLocks noChangeAspect="1"/>
          </p:cNvPicPr>
          <p:nvPr/>
        </p:nvPicPr>
        <p:blipFill>
          <a:blip r:embed="rId4"/>
          <a:stretch>
            <a:fillRect/>
          </a:stretch>
        </p:blipFill>
        <p:spPr>
          <a:xfrm>
            <a:off x="524712" y="2998583"/>
            <a:ext cx="3024336" cy="790377"/>
          </a:xfrm>
          <a:prstGeom prst="rect">
            <a:avLst/>
          </a:prstGeom>
        </p:spPr>
      </p:pic>
      <p:sp>
        <p:nvSpPr>
          <p:cNvPr id="11" name="内容占位符 1"/>
          <p:cNvSpPr txBox="1">
            <a:spLocks/>
          </p:cNvSpPr>
          <p:nvPr/>
        </p:nvSpPr>
        <p:spPr bwMode="auto">
          <a:xfrm>
            <a:off x="360854" y="3016790"/>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本文主要介绍了京剧的相关信息。</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360854" y="383496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南通中考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6884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Peking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Opera, also called Jingju, listed by UNESCO as an intangible cultural heritage of humanity, is the most important one among hundreds of forms of local operas in China. It arose in the late 18th century and has a history of more than two hundred years.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612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Peking Opera which combines singing, dancing, acrobatics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martial arts is sung and recited using Beijing dialect. The music of Peking Opera plays a key role in setting the pace of the show, creating a particular atmosphere, shaping the characters, and guiding the progress of the stories.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6285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art form has spread to many other countries and is enjoyed all around the world. Many children in China receive training in Peking Opera classes or practise Peking Opera. However, some artists still worry that Peking Opera is challenged by new forms of entertainment like many traditional art forms. They are trying to do something for Peking Opera.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5390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Tao Qingmei, a traditional arts scholar at the Chinese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Academy of Social Sciences, co-wrote the book </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a:t>
            </a:r>
            <a:r>
              <a:rPr lang="en-US" altLang="zh-CN" i="1" spc="-10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Guo Baochang. Guo, a film director, is a Peking Opera fan who has loved Jingju since he was a kid. It has been his long time wish to write a book on Peking Opera.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2524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on the new book cover is Guo Baochang’s grandson.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his grandson are playing a game by dressing up in roles from the classic Peking Opera piece,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Shuang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is a comedy. Tao and Guo spent years writing the book because they wanted to make it easy and fun for everyone. They hope young people will get to know more about Peking Opera and fall in love with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7653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Peking Opera is regarded as an expression of the aesthetic ideal of opera in the traditional Chinese society and remains a widely recognized element of the country’s cultural heritage. The stories performed in Peking Opera are often based on Chinese history, folklore and literary classics. They bring us a colourful world.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7168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is the history of Peking Opera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484629"/>
            <a:ext cx="1012684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has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a</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history</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of</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more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than</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two</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hundred</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years.</a:t>
            </a:r>
            <a:endParaRPr lang="zh-CN" altLang="en-US"/>
          </a:p>
        </p:txBody>
      </p:sp>
      <p:sp>
        <p:nvSpPr>
          <p:cNvPr id="5" name="内容占位符 1"/>
          <p:cNvSpPr txBox="1">
            <a:spLocks/>
          </p:cNvSpPr>
          <p:nvPr/>
        </p:nvSpPr>
        <p:spPr bwMode="auto">
          <a:xfrm>
            <a:off x="360854" y="2325612"/>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arose in the late 18th century and has a history of more than two hundred years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可知，京剧有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多年的历史。</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439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738</Words>
  <Application>Microsoft Office PowerPoint</Application>
  <PresentationFormat>自定义</PresentationFormat>
  <Paragraphs>33</Paragraphs>
  <Slides>15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15</vt:i4>
      </vt:variant>
    </vt:vector>
  </HeadingPairs>
  <TitlesOfParts>
    <vt:vector size="25" baseType="lpstr">
      <vt:lpstr>仿宋</vt:lpstr>
      <vt:lpstr>黑体</vt:lpstr>
      <vt:lpstr>楷体</vt:lpstr>
      <vt:lpstr>宋体</vt:lpstr>
      <vt:lpstr>微软雅黑</vt:lpstr>
      <vt:lpstr>Arial</vt:lpstr>
      <vt:lpstr>Book Antiqua</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